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1" r:id="rId2"/>
    <p:sldId id="292" r:id="rId3"/>
    <p:sldId id="256" r:id="rId4"/>
    <p:sldId id="296" r:id="rId5"/>
    <p:sldId id="289" r:id="rId6"/>
    <p:sldId id="274" r:id="rId7"/>
    <p:sldId id="287" r:id="rId8"/>
    <p:sldId id="288" r:id="rId9"/>
    <p:sldId id="290" r:id="rId10"/>
    <p:sldId id="282" r:id="rId11"/>
    <p:sldId id="291" r:id="rId12"/>
    <p:sldId id="275" r:id="rId13"/>
    <p:sldId id="285" r:id="rId14"/>
    <p:sldId id="286" r:id="rId15"/>
    <p:sldId id="284" r:id="rId16"/>
    <p:sldId id="283" r:id="rId17"/>
    <p:sldId id="293" r:id="rId18"/>
    <p:sldId id="294" r:id="rId19"/>
    <p:sldId id="295" r:id="rId20"/>
    <p:sldId id="277" r:id="rId21"/>
    <p:sldId id="280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022F0-666A-46DB-BEEA-24506C87A8C2}" type="datetimeFigureOut">
              <a:rPr lang="es-PE" smtClean="0"/>
              <a:pPr/>
              <a:t>22/12/2018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09074-20E2-4AA3-8827-3B822D8F037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09074-20E2-4AA3-8827-3B822D8F037C}" type="slidenum">
              <a:rPr lang="es-PE" smtClean="0"/>
              <a:pPr/>
              <a:t>6</a:t>
            </a:fld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09074-20E2-4AA3-8827-3B822D8F037C}" type="slidenum">
              <a:rPr lang="es-PE" smtClean="0"/>
              <a:pPr/>
              <a:t>7</a:t>
            </a:fld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09074-20E2-4AA3-8827-3B822D8F037C}" type="slidenum">
              <a:rPr lang="es-PE" smtClean="0"/>
              <a:pPr/>
              <a:t>8</a:t>
            </a:fld>
            <a:endParaRPr lang="es-P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09074-20E2-4AA3-8827-3B822D8F037C}" type="slidenum">
              <a:rPr lang="es-PE" smtClean="0"/>
              <a:pPr/>
              <a:t>9</a:t>
            </a:fld>
            <a:endParaRPr lang="es-P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09074-20E2-4AA3-8827-3B822D8F037C}" type="slidenum">
              <a:rPr lang="es-PE" smtClean="0"/>
              <a:pPr/>
              <a:t>11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935-E07B-4B25-BB96-803463BA6A95}" type="datetimeFigureOut">
              <a:rPr lang="es-ES" smtClean="0"/>
              <a:pPr/>
              <a:t>22/12/2018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7410F8-E6BB-43FC-ACDB-B963C5B7AC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935-E07B-4B25-BB96-803463BA6A95}" type="datetimeFigureOut">
              <a:rPr lang="es-ES" smtClean="0"/>
              <a:pPr/>
              <a:t>22/12/2018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10F8-E6BB-43FC-ACDB-B963C5B7AC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935-E07B-4B25-BB96-803463BA6A95}" type="datetimeFigureOut">
              <a:rPr lang="es-ES" smtClean="0"/>
              <a:pPr/>
              <a:t>22/12/2018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10F8-E6BB-43FC-ACDB-B963C5B7AC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935-E07B-4B25-BB96-803463BA6A95}" type="datetimeFigureOut">
              <a:rPr lang="es-ES" smtClean="0"/>
              <a:pPr/>
              <a:t>22/12/2018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7410F8-E6BB-43FC-ACDB-B963C5B7AC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935-E07B-4B25-BB96-803463BA6A95}" type="datetimeFigureOut">
              <a:rPr lang="es-ES" smtClean="0"/>
              <a:pPr/>
              <a:t>22/12/2018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10F8-E6BB-43FC-ACDB-B963C5B7AC4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935-E07B-4B25-BB96-803463BA6A95}" type="datetimeFigureOut">
              <a:rPr lang="es-ES" smtClean="0"/>
              <a:pPr/>
              <a:t>22/12/2018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10F8-E6BB-43FC-ACDB-B963C5B7AC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935-E07B-4B25-BB96-803463BA6A95}" type="datetimeFigureOut">
              <a:rPr lang="es-ES" smtClean="0"/>
              <a:pPr/>
              <a:t>22/12/2018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7410F8-E6BB-43FC-ACDB-B963C5B7AC4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935-E07B-4B25-BB96-803463BA6A95}" type="datetimeFigureOut">
              <a:rPr lang="es-ES" smtClean="0"/>
              <a:pPr/>
              <a:t>22/12/2018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10F8-E6BB-43FC-ACDB-B963C5B7AC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935-E07B-4B25-BB96-803463BA6A95}" type="datetimeFigureOut">
              <a:rPr lang="es-ES" smtClean="0"/>
              <a:pPr/>
              <a:t>22/12/2018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10F8-E6BB-43FC-ACDB-B963C5B7AC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935-E07B-4B25-BB96-803463BA6A95}" type="datetimeFigureOut">
              <a:rPr lang="es-ES" smtClean="0"/>
              <a:pPr/>
              <a:t>22/12/2018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10F8-E6BB-43FC-ACDB-B963C5B7AC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E935-E07B-4B25-BB96-803463BA6A95}" type="datetimeFigureOut">
              <a:rPr lang="es-ES" smtClean="0"/>
              <a:pPr/>
              <a:t>22/12/2018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10F8-E6BB-43FC-ACDB-B963C5B7AC4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6000"/>
            <a:lum/>
          </a:blip>
          <a:srcRect/>
          <a:stretch>
            <a:fillRect l="-7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2AE935-E07B-4B25-BB96-803463BA6A95}" type="datetimeFigureOut">
              <a:rPr lang="es-ES" smtClean="0"/>
              <a:pPr/>
              <a:t>22/12/2018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7410F8-E6BB-43FC-ACDB-B963C5B7AC4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em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e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em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em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facebook.com/pages/Municipalidad-Provincial-de-Huamanga/648644615153950?eid=ARDRyllSddqXiy1XI4jnZXKN-WcVxmQaalvreg4kCO10K3fjExGTw4uj5UjDo9g6N7VmyNKb87E_AUlo&amp;timeline_context_item_type=intro_card_work&amp;timeline_context_item_source=100001289053536&amp;fref=ta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JuntosPeru/?eid=ARAA2Lg6cumUFy_zQF7gVtjBMpKsbdjVqwgnRM6ImEd5XYrIqC5CMSsQAGFELCr0HCFjTgE0nQFj5GzZ&amp;timeline_context_item_type=intro_card_work&amp;timeline_context_item_source=100001289053536&amp;fref=tag" TargetMode="External"/><Relationship Id="rId5" Type="http://schemas.openxmlformats.org/officeDocument/2006/relationships/hyperlink" Target="https://www.facebook.com/Cofopri.Oficial/?eid=ARCfPXA51aIVyGzATc3cG-Zsgv4wGIFRiGly6ET0tqtNXsDV6jWNjRg4CNnojjKgdZdGtSuNJLnChXjC&amp;timeline_context_item_type=intro_card_work&amp;timeline_context_item_source=100001289053536&amp;fref=ta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CuadroTexto"/>
          <p:cNvSpPr txBox="1"/>
          <p:nvPr/>
        </p:nvSpPr>
        <p:spPr>
          <a:xfrm>
            <a:off x="1643042" y="2143116"/>
            <a:ext cx="7143800" cy="32861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TEMARIO:</a:t>
            </a:r>
          </a:p>
          <a:p>
            <a:pPr>
              <a:buFontTx/>
              <a:buChar char="-"/>
            </a:pPr>
            <a:r>
              <a:rPr lang="es-ES" dirty="0" smtClean="0"/>
              <a:t>- </a:t>
            </a:r>
            <a:r>
              <a:rPr lang="es-ES" sz="2400" dirty="0" smtClean="0"/>
              <a:t>PRESENTACIÓN DEL SEÑOR GERENTE MUNICIPAL</a:t>
            </a:r>
          </a:p>
          <a:p>
            <a:pPr>
              <a:buFontTx/>
              <a:buChar char="-"/>
            </a:pPr>
            <a:r>
              <a:rPr lang="es-ES" sz="2400" dirty="0" smtClean="0"/>
              <a:t>-  PRESENTACIÓN DEL SEÑOR ALCALDE</a:t>
            </a:r>
          </a:p>
          <a:p>
            <a:pPr>
              <a:buFontTx/>
              <a:buChar char="-"/>
            </a:pPr>
            <a:r>
              <a:rPr lang="es-ES" sz="2400" dirty="0" smtClean="0"/>
              <a:t>- PRESENTACIÓN DE CADA EQUIPO</a:t>
            </a:r>
          </a:p>
          <a:p>
            <a:pPr>
              <a:buFontTx/>
              <a:buChar char="-"/>
            </a:pPr>
            <a:r>
              <a:rPr lang="es-ES" sz="2400" dirty="0" smtClean="0"/>
              <a:t>- EXPOSICIÓN BREVE DEL SEÑOR GERENTE</a:t>
            </a:r>
          </a:p>
          <a:p>
            <a:pPr>
              <a:buFontTx/>
              <a:buChar char="-"/>
            </a:pPr>
            <a:r>
              <a:rPr lang="es-ES" sz="2400" dirty="0" smtClean="0"/>
              <a:t>- DESARROLLO DEL PLAN POR EL SEÑOR ALCALDE</a:t>
            </a:r>
          </a:p>
          <a:p>
            <a:pPr>
              <a:buFontTx/>
              <a:buChar char="-"/>
            </a:pPr>
            <a:r>
              <a:rPr lang="es-ES" sz="2400" dirty="0" smtClean="0"/>
              <a:t>- PROGRAMACIÓN PARA EL 02 DE ENERO 2019</a:t>
            </a:r>
          </a:p>
          <a:p>
            <a:pPr>
              <a:buFontTx/>
              <a:buChar char="-"/>
            </a:pPr>
            <a:r>
              <a:rPr lang="es-ES" sz="2400" dirty="0" smtClean="0"/>
              <a:t>- PALABRAS FINALES DEL SEÑOR ALCALDE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15 Marcador de posición de imagen" descr="ALCALDE MINISTRA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 l="4167" r="4167"/>
          <a:stretch>
            <a:fillRect/>
          </a:stretch>
        </p:blipFill>
        <p:spPr>
          <a:xfrm rot="20157026">
            <a:off x="461762" y="2894369"/>
            <a:ext cx="4406629" cy="3204821"/>
          </a:xfrm>
        </p:spPr>
      </p:pic>
      <p:pic>
        <p:nvPicPr>
          <p:cNvPr id="15" name="15 Marcador de posición de imagen" descr="ALCALDE MINIST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54735">
            <a:off x="6276171" y="2095605"/>
            <a:ext cx="2704908" cy="264968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pic>
        <p:nvPicPr>
          <p:cNvPr id="16" name="15 Marcador de posición de imagen" descr="ALCALDE MINIST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53420">
            <a:off x="262900" y="4810052"/>
            <a:ext cx="3643318" cy="242887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pic>
        <p:nvPicPr>
          <p:cNvPr id="17" name="15 Marcador de posición de imagen" descr="ALCALDE MINIST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98998">
            <a:off x="4718487" y="4725777"/>
            <a:ext cx="3643318" cy="242887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sp>
        <p:nvSpPr>
          <p:cNvPr id="18" name="17 CuadroTexto"/>
          <p:cNvSpPr txBox="1"/>
          <p:nvPr/>
        </p:nvSpPr>
        <p:spPr>
          <a:xfrm>
            <a:off x="0" y="6072206"/>
            <a:ext cx="478631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VISITA DE MINISTROS</a:t>
            </a:r>
          </a:p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CCARHUACCOCCO</a:t>
            </a:r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Marcador de posición de imagen" descr="recepción credenciales.jpg"/>
          <p:cNvPicPr>
            <a:picLocks noGrp="1" noChangeAspect="1"/>
          </p:cNvPicPr>
          <p:nvPr>
            <p:ph type="pic" idx="1"/>
          </p:nvPr>
        </p:nvPicPr>
        <p:blipFill>
          <a:blip r:embed="rId6"/>
          <a:stretch>
            <a:fillRect/>
          </a:stretch>
        </p:blipFill>
        <p:spPr>
          <a:xfrm>
            <a:off x="1428728" y="2285992"/>
            <a:ext cx="5857916" cy="3514750"/>
          </a:xfrm>
        </p:spPr>
      </p:pic>
      <p:sp>
        <p:nvSpPr>
          <p:cNvPr id="15" name="14 CuadroTexto"/>
          <p:cNvSpPr txBox="1"/>
          <p:nvPr/>
        </p:nvSpPr>
        <p:spPr>
          <a:xfrm>
            <a:off x="0" y="6334780"/>
            <a:ext cx="478631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CAPACITACIÓN</a:t>
            </a:r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214282" y="6643710"/>
            <a:ext cx="8929718" cy="1846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PE" sz="1200" dirty="0" smtClean="0"/>
              <a:t>Los órganos de línea, apoyo, divisiones y asesoría se establecen conforme lo determina cada gobierno local..  ARTÍCULO 28 LEY Nº 27972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549896"/>
            <a:ext cx="7786742" cy="3522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928934"/>
            <a:ext cx="6786610" cy="27965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57356" y="2285992"/>
            <a:ext cx="5329728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LOS FINES DE LA MUNICIPALIDAD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14414" y="2786058"/>
            <a:ext cx="797500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acuerdo a la </a:t>
            </a:r>
            <a:r>
              <a:rPr lang="es-PE" dirty="0" smtClean="0"/>
              <a:t>Ley Orgánica de Municipalidades LEY Nº 27972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los fines son: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42910" y="3357562"/>
            <a:ext cx="7858180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Representar al vecindario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Promover la adecuada prestación de los servicios públicos locales, con calidad y eficiencia.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Fomentar el bienestar de los vecinos de su localidad.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Promover el desarrollo integral y armónico de las circunscripciones de su jurisdicción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28662" y="2571744"/>
            <a:ext cx="7749237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PRINCIPALES CARACTERÍSTICAS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ADMINISTRACIÓN MUNICIPAL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2976" y="4286256"/>
            <a:ext cx="7213834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Por la experiencia municipal adquirida,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las características más comunes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que suelen presentar las Municipalidades de nuestro país son: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2214554"/>
            <a:ext cx="7749237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PRINCIPALES CARACTERÍSTICAS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ADMINISTRACIÓN MUNICIPAL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42976" y="3214686"/>
            <a:ext cx="7500990" cy="34163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-Estructura Orgánica Burocratizada y Deficiente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-Documentos de gestión desactualizados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-Excesivo y engorrosos Trámites Administrativos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-Demora en la atención de los expedientes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-Poca comprensión de los Fines Municipales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-Escasa experiencia municipal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-Carencia de Planes de Acción Municipal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-Carencia de personal Calificado</a:t>
            </a:r>
            <a:endParaRPr kumimoji="0" lang="es-P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-Servidores Municipales con accionar rutinario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2071678"/>
            <a:ext cx="7749237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PRINCIPALES CARACTERÍSTICAS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ADMINISTRACIÓN MUNICIPAL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42976" y="3143248"/>
            <a:ext cx="7786742" cy="415498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 smtClean="0"/>
              <a:t>-Conductas y Actitudes del servidor municipal negativos.</a:t>
            </a:r>
            <a:endParaRPr lang="es-PE" sz="2400" dirty="0" smtClean="0"/>
          </a:p>
          <a:p>
            <a:r>
              <a:rPr lang="es-ES" sz="2400" b="1" dirty="0" smtClean="0"/>
              <a:t>-Registros Contables desactualizados</a:t>
            </a:r>
            <a:r>
              <a:rPr lang="es-ES" sz="2400" dirty="0" smtClean="0"/>
              <a:t> </a:t>
            </a:r>
            <a:endParaRPr lang="es-PE" sz="2400" dirty="0" smtClean="0"/>
          </a:p>
          <a:p>
            <a:r>
              <a:rPr lang="es-ES" sz="2400" b="1" dirty="0" smtClean="0"/>
              <a:t>-Escasa participación de los Regidores</a:t>
            </a:r>
            <a:r>
              <a:rPr lang="es-ES" sz="2400" dirty="0" smtClean="0"/>
              <a:t> </a:t>
            </a:r>
            <a:endParaRPr lang="es-PE" sz="2400" dirty="0" smtClean="0"/>
          </a:p>
          <a:p>
            <a:r>
              <a:rPr lang="es-ES" sz="2400" b="1" dirty="0" smtClean="0"/>
              <a:t>-Falta de Programas de Capacitación</a:t>
            </a:r>
            <a:r>
              <a:rPr lang="es-ES" sz="2400" dirty="0" smtClean="0"/>
              <a:t> </a:t>
            </a:r>
            <a:endParaRPr lang="es-PE" sz="2400" dirty="0" smtClean="0"/>
          </a:p>
          <a:p>
            <a:r>
              <a:rPr lang="es-ES" sz="2400" b="1" dirty="0" smtClean="0"/>
              <a:t>-Deficiente captación de Ingresos Propios</a:t>
            </a:r>
            <a:r>
              <a:rPr lang="es-ES" sz="2400" dirty="0" smtClean="0"/>
              <a:t> </a:t>
            </a:r>
            <a:endParaRPr lang="es-PE" sz="2400" dirty="0" smtClean="0"/>
          </a:p>
          <a:p>
            <a:r>
              <a:rPr lang="es-ES" sz="2400" b="1" dirty="0" smtClean="0"/>
              <a:t>-Inadecuada Distribución de Ambientes en el Local Municipal</a:t>
            </a:r>
            <a:r>
              <a:rPr lang="es-ES" sz="2400" dirty="0" smtClean="0"/>
              <a:t> </a:t>
            </a:r>
            <a:endParaRPr lang="es-PE" sz="2400" dirty="0" smtClean="0"/>
          </a:p>
          <a:p>
            <a:r>
              <a:rPr lang="es-ES" sz="2400" b="1" dirty="0" smtClean="0"/>
              <a:t>-Escasa Participación Vecinal.</a:t>
            </a:r>
            <a:r>
              <a:rPr lang="es-ES" sz="2400" dirty="0" smtClean="0"/>
              <a:t> </a:t>
            </a:r>
            <a:endParaRPr lang="es-PE" sz="2400" dirty="0" smtClean="0"/>
          </a:p>
          <a:p>
            <a:r>
              <a:rPr lang="es-ES" sz="2400" b="1" dirty="0" smtClean="0"/>
              <a:t>-Realidad Municipal Heterogénea.</a:t>
            </a:r>
            <a:r>
              <a:rPr lang="es-ES" sz="2400" dirty="0" smtClean="0"/>
              <a:t> </a:t>
            </a:r>
            <a:endParaRPr lang="es-PE" sz="2400" dirty="0" smtClean="0"/>
          </a:p>
          <a:p>
            <a:r>
              <a:rPr lang="es-ES" sz="2400" b="1" dirty="0" smtClean="0"/>
              <a:t>-Ausencia de Procesos de Delegación de Funciones</a:t>
            </a:r>
            <a:endParaRPr lang="es-PE" sz="2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2071678"/>
            <a:ext cx="7749237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PRINCIPALES CARACTERÍSTICAS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ADMINISTRACIÓN MUNICIPAL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42976" y="3214686"/>
            <a:ext cx="7786742" cy="230832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 smtClean="0"/>
              <a:t>-Escaso apoyo a la Pequeña y Micro Empresa (PYME)</a:t>
            </a:r>
            <a:endParaRPr lang="es-PE" sz="2400" dirty="0" smtClean="0"/>
          </a:p>
          <a:p>
            <a:r>
              <a:rPr lang="es-ES" sz="2400" dirty="0" smtClean="0"/>
              <a:t> </a:t>
            </a:r>
            <a:endParaRPr lang="es-PE" sz="2400" dirty="0" smtClean="0"/>
          </a:p>
          <a:p>
            <a:r>
              <a:rPr lang="es-ES" sz="2400" dirty="0" smtClean="0"/>
              <a:t> </a:t>
            </a:r>
            <a:endParaRPr lang="es-PE" sz="2400" dirty="0" smtClean="0"/>
          </a:p>
          <a:p>
            <a:r>
              <a:rPr lang="es-ES" sz="2400" b="1" dirty="0" smtClean="0"/>
              <a:t>-Ausencia de Políticas de Equidad de Género</a:t>
            </a:r>
            <a:endParaRPr lang="es-PE" sz="2400" dirty="0" smtClean="0"/>
          </a:p>
          <a:p>
            <a:endParaRPr lang="es-PE" sz="2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Marcador de posición de imagen" descr="Paras imagen del distrito.jpg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8475" b="8475"/>
          <a:stretch>
            <a:fillRect/>
          </a:stretch>
        </p:blipFill>
        <p:spPr>
          <a:xfrm>
            <a:off x="0" y="2214554"/>
            <a:ext cx="9144000" cy="4357718"/>
          </a:xfrm>
        </p:spPr>
      </p:pic>
      <p:sp>
        <p:nvSpPr>
          <p:cNvPr id="15" name="14 CuadroTexto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VISTA PANORÁMICA DE PARAS</a:t>
            </a:r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7" y="2357430"/>
            <a:ext cx="8173415" cy="37862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Marcador de posición de imagen" descr="visita a cangallo Jony.jpg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10908" b="10908"/>
          <a:stretch>
            <a:fillRect/>
          </a:stretch>
        </p:blipFill>
        <p:spPr>
          <a:xfrm>
            <a:off x="2357438" y="2267799"/>
            <a:ext cx="5643586" cy="4104426"/>
          </a:xfrm>
        </p:spPr>
      </p:pic>
      <p:sp>
        <p:nvSpPr>
          <p:cNvPr id="17" name="16 CuadroTexto"/>
          <p:cNvSpPr txBox="1"/>
          <p:nvPr/>
        </p:nvSpPr>
        <p:spPr>
          <a:xfrm>
            <a:off x="4500562" y="5643578"/>
            <a:ext cx="24288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GRACIAS</a:t>
            </a:r>
            <a:endParaRPr lang="es-E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21 CuadroTexto"/>
          <p:cNvSpPr txBox="1"/>
          <p:nvPr/>
        </p:nvSpPr>
        <p:spPr>
          <a:xfrm>
            <a:off x="2357422" y="2357430"/>
            <a:ext cx="50006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EL SEÑOR ALCALDE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928794" y="3000372"/>
            <a:ext cx="6929454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-Ingeniero informático-  UNSCH</a:t>
            </a:r>
          </a:p>
          <a:p>
            <a:pPr algn="just">
              <a:buFontTx/>
              <a:buChar char="-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PE" sz="2400" dirty="0" smtClean="0"/>
              <a:t>CONSULTOR EN LA ADMINISTRACIÓN DE LA BASE DE DATOS en </a:t>
            </a:r>
            <a:r>
              <a:rPr lang="es-PE" sz="2400" u="sng" dirty="0" err="1" smtClean="0">
                <a:hlinkClick r:id="rId5"/>
              </a:rPr>
              <a:t>Cofopri</a:t>
            </a:r>
            <a:r>
              <a:rPr lang="es-PE" sz="2400" u="sng" dirty="0" smtClean="0"/>
              <a:t>.</a:t>
            </a:r>
          </a:p>
          <a:p>
            <a:pPr algn="just">
              <a:buFontTx/>
              <a:buChar char="-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PE" sz="2400" dirty="0" smtClean="0"/>
              <a:t>Trabajó como Analista Programador de Sistemas en </a:t>
            </a:r>
            <a:r>
              <a:rPr lang="es-PE" sz="2400" u="sng" dirty="0" smtClean="0">
                <a:hlinkClick r:id="rId6"/>
              </a:rPr>
              <a:t>Juntos Perú</a:t>
            </a:r>
            <a:endParaRPr lang="es-PE" sz="2400" u="sng" dirty="0" smtClean="0"/>
          </a:p>
          <a:p>
            <a:pPr algn="just">
              <a:buFontTx/>
              <a:buChar char="-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PE" sz="2400" dirty="0" smtClean="0"/>
              <a:t>Responsable del Desarrollo del Proyecto: Sistema de Información Geográfica en </a:t>
            </a:r>
            <a:r>
              <a:rPr lang="es-PE" sz="2400" dirty="0" smtClean="0">
                <a:hlinkClick r:id="rId7"/>
              </a:rPr>
              <a:t>Municipalidad Provincial de Huamanga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28596" y="6304026"/>
            <a:ext cx="8215370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PE" dirty="0" smtClean="0"/>
              <a:t>El alcalde es el representante legal de la municipalidad y su máxima autoridad administrativa.  ARTÍCULO 6 LEY Nº 27972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20000" t="18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81262"/>
            <a:ext cx="5000628" cy="17338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15 Marcador de posición de imagen" descr="recepción credenciales.jpg"/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686" r="11686" b="20890"/>
          <a:stretch>
            <a:fillRect/>
          </a:stretch>
        </p:blipFill>
        <p:spPr>
          <a:xfrm>
            <a:off x="4214778" y="2214554"/>
            <a:ext cx="4929222" cy="3286148"/>
          </a:xfrm>
        </p:spPr>
      </p:pic>
      <p:sp>
        <p:nvSpPr>
          <p:cNvPr id="18" name="17 CuadroTexto"/>
          <p:cNvSpPr txBox="1"/>
          <p:nvPr/>
        </p:nvSpPr>
        <p:spPr>
          <a:xfrm>
            <a:off x="4975920" y="4786322"/>
            <a:ext cx="416808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1º. SALOMÓN PARCO QUICHCA</a:t>
            </a:r>
          </a:p>
          <a:p>
            <a:pPr algn="just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2º. SANTIAGO TACURI ICHPAS</a:t>
            </a:r>
          </a:p>
          <a:p>
            <a:pPr algn="just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3º. EMILIO FELICES CHOQUE</a:t>
            </a:r>
          </a:p>
          <a:p>
            <a:pPr algn="just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4º. SENIA MOLINA RODRIGUEZ</a:t>
            </a:r>
          </a:p>
          <a:p>
            <a:pPr algn="just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5º. </a:t>
            </a:r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RAÚL QUISPE MITACC</a:t>
            </a:r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8596" y="6304002"/>
            <a:ext cx="8215370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PE" dirty="0" smtClean="0"/>
              <a:t>El concejo municipal ejerce funciones normativas y fiscalizadoras.</a:t>
            </a:r>
          </a:p>
          <a:p>
            <a:pPr algn="ctr"/>
            <a:r>
              <a:rPr lang="es-PE" dirty="0" smtClean="0"/>
              <a:t>  ARTÍCULO 5 LEY Nº 27972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22000" t="-17000" r="1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15 Marcador de posición de imagen" descr="ALCALDE MINISTRA.JPG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b="31578"/>
          <a:stretch>
            <a:fillRect/>
          </a:stretch>
        </p:blipFill>
        <p:spPr>
          <a:xfrm>
            <a:off x="5357819" y="3353488"/>
            <a:ext cx="3571899" cy="3504511"/>
          </a:xfrm>
        </p:spPr>
      </p:pic>
      <p:sp>
        <p:nvSpPr>
          <p:cNvPr id="22" name="21 CuadroTexto"/>
          <p:cNvSpPr txBox="1"/>
          <p:nvPr/>
        </p:nvSpPr>
        <p:spPr>
          <a:xfrm>
            <a:off x="2571736" y="2214554"/>
            <a:ext cx="500066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GERENTE MUNICIPAL</a:t>
            </a:r>
          </a:p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ALFREDO QUISPE JAUREGUI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071670" y="3323112"/>
            <a:ext cx="5429288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-Profesor de Matemáticas y computación  -  UNSCH</a:t>
            </a:r>
          </a:p>
          <a:p>
            <a:pPr algn="just">
              <a:buFontTx/>
              <a:buChar char="-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- Alcalde distrital de 2011-2014</a:t>
            </a:r>
          </a:p>
          <a:p>
            <a:pPr algn="just">
              <a:buFontTx/>
              <a:buChar char="-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- Ingeniero Civil -  UPN-Lima</a:t>
            </a:r>
          </a:p>
          <a:p>
            <a:pPr algn="just">
              <a:buFontTx/>
              <a:buChar char="-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- Con Estudios Teológicos.</a:t>
            </a:r>
          </a:p>
          <a:p>
            <a:pPr algn="just">
              <a:buFontTx/>
              <a:buChar char="-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14282" y="6027027"/>
            <a:ext cx="8786842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PE" dirty="0" smtClean="0"/>
              <a:t>La administración municipal está bajo la dirección y responsabilidad del gerente municipal, funcionario de confianza a tiempo completo y dedicación exclusiva designado por el alcalde.  ARTÍCULO 27 LEY Nº 27972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5 Marcador de posición de imagen" descr="recepción credenciales.jpg"/>
          <p:cNvPicPr>
            <a:picLocks noChangeAspect="1"/>
          </p:cNvPicPr>
          <p:nvPr/>
        </p:nvPicPr>
        <p:blipFill>
          <a:blip r:embed="rId4"/>
          <a:srcRect r="4109"/>
          <a:stretch>
            <a:fillRect/>
          </a:stretch>
        </p:blipFill>
        <p:spPr>
          <a:xfrm>
            <a:off x="4214810" y="1928802"/>
            <a:ext cx="5000660" cy="327184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5 Marcador de posición de imagen" descr="recepción credenciales.jpg"/>
          <p:cNvPicPr>
            <a:picLocks noChangeAspect="1"/>
          </p:cNvPicPr>
          <p:nvPr/>
        </p:nvPicPr>
        <p:blipFill>
          <a:blip r:embed="rId7"/>
          <a:srcRect l="15068"/>
          <a:stretch>
            <a:fillRect/>
          </a:stretch>
        </p:blipFill>
        <p:spPr>
          <a:xfrm>
            <a:off x="0" y="1928802"/>
            <a:ext cx="5214941" cy="442915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pic>
        <p:nvPicPr>
          <p:cNvPr id="16" name="15 Marcador de posición de imagen" descr="recepción credenciales.jpg"/>
          <p:cNvPicPr>
            <a:picLocks noGrp="1" noChangeAspect="1"/>
          </p:cNvPicPr>
          <p:nvPr>
            <p:ph type="pic" idx="1"/>
          </p:nvPr>
        </p:nvPicPr>
        <p:blipFill>
          <a:blip r:embed="rId8"/>
          <a:srcRect l="9589" r="4109" b="17808"/>
          <a:stretch>
            <a:fillRect/>
          </a:stretch>
        </p:blipFill>
        <p:spPr>
          <a:xfrm>
            <a:off x="4071934" y="4286256"/>
            <a:ext cx="4500594" cy="2571744"/>
          </a:xfrm>
        </p:spPr>
      </p:pic>
      <p:sp>
        <p:nvSpPr>
          <p:cNvPr id="19" name="18 CuadroTexto"/>
          <p:cNvSpPr txBox="1"/>
          <p:nvPr/>
        </p:nvSpPr>
        <p:spPr>
          <a:xfrm>
            <a:off x="0" y="6334780"/>
            <a:ext cx="442912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ACREDITACIÓN</a:t>
            </a:r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Marcador de posición de imagen" descr="recepción credenciales.jpg"/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686" r="11686" b="20890"/>
          <a:stretch>
            <a:fillRect/>
          </a:stretch>
        </p:blipFill>
        <p:spPr>
          <a:xfrm>
            <a:off x="0" y="2143116"/>
            <a:ext cx="6786578" cy="3286148"/>
          </a:xfrm>
        </p:spPr>
      </p:pic>
      <p:pic>
        <p:nvPicPr>
          <p:cNvPr id="17" name="15 Marcador de posición de imagen" descr="recepción credenciales.jpg"/>
          <p:cNvPicPr>
            <a:picLocks noChangeAspect="1"/>
          </p:cNvPicPr>
          <p:nvPr/>
        </p:nvPicPr>
        <p:blipFill>
          <a:blip r:embed="rId7"/>
          <a:srcRect l="4110" r="8219" b="22122"/>
          <a:stretch>
            <a:fillRect/>
          </a:stretch>
        </p:blipFill>
        <p:spPr>
          <a:xfrm>
            <a:off x="4571968" y="3951757"/>
            <a:ext cx="4572032" cy="2906243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sp>
        <p:nvSpPr>
          <p:cNvPr id="15" name="14 CuadroTexto"/>
          <p:cNvSpPr txBox="1"/>
          <p:nvPr/>
        </p:nvSpPr>
        <p:spPr>
          <a:xfrm>
            <a:off x="0" y="5857893"/>
            <a:ext cx="442912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ENTREGA DE CREDENCIALES</a:t>
            </a:r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Marcador de posición de imagen" descr="recepción credenciales.jpg"/>
          <p:cNvPicPr>
            <a:picLocks noGrp="1" noChangeAspect="1"/>
          </p:cNvPicPr>
          <p:nvPr>
            <p:ph type="pic" idx="1"/>
          </p:nvPr>
        </p:nvPicPr>
        <p:blipFill>
          <a:blip r:embed="rId6"/>
          <a:stretch>
            <a:fillRect/>
          </a:stretch>
        </p:blipFill>
        <p:spPr>
          <a:xfrm>
            <a:off x="0" y="2143116"/>
            <a:ext cx="5476913" cy="3286148"/>
          </a:xfrm>
        </p:spPr>
      </p:pic>
      <p:pic>
        <p:nvPicPr>
          <p:cNvPr id="17" name="15 Marcador de posición de imagen" descr="recepción credencial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68" y="3571876"/>
            <a:ext cx="4572032" cy="328612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sp>
        <p:nvSpPr>
          <p:cNvPr id="15" name="14 CuadroTexto"/>
          <p:cNvSpPr txBox="1"/>
          <p:nvPr/>
        </p:nvSpPr>
        <p:spPr>
          <a:xfrm>
            <a:off x="0" y="5473005"/>
            <a:ext cx="4786314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ENCUENTRO CON NUESTROS RESIDENTES EN ICA</a:t>
            </a:r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6000"/>
            <a:lum/>
          </a:blip>
          <a:srcRect/>
          <a:stretch>
            <a:fillRect l="-65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3108" y="1189009"/>
            <a:ext cx="521497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WÁLTER QUISPE JAYO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1643050"/>
            <a:ext cx="4168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ALCALDE 2019-2022</a:t>
            </a:r>
          </a:p>
          <a:p>
            <a:pPr algn="ctr"/>
            <a:endParaRPr lang="es-ES" sz="2800" b="1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142852"/>
            <a:ext cx="67151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MUNICIPALIDAD DISTRITAL DE PARAS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57422" y="590116"/>
            <a:ext cx="4572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PROVINCIA DE CANGALLO - AYACUCHO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85984" y="906645"/>
            <a:ext cx="521497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i="1" dirty="0" smtClean="0"/>
              <a:t>“Tierra de la Heroína María Parado de Bellido</a:t>
            </a:r>
            <a:r>
              <a:rPr lang="es-PE" sz="2000" i="1" dirty="0" smtClean="0"/>
              <a:t>”</a:t>
            </a:r>
            <a:endParaRPr lang="es-ES" sz="2000" dirty="0"/>
          </a:p>
        </p:txBody>
      </p:sp>
      <p:pic>
        <p:nvPicPr>
          <p:cNvPr id="13" name="12 Imagen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32" y="71414"/>
            <a:ext cx="1285884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escperu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29586" y="0"/>
            <a:ext cx="1143008" cy="10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Marcador de posición de imagen" descr="recepción credenciales.jpg"/>
          <p:cNvPicPr>
            <a:picLocks noGrp="1" noChangeAspect="1"/>
          </p:cNvPicPr>
          <p:nvPr>
            <p:ph type="pic" idx="1"/>
          </p:nvPr>
        </p:nvPicPr>
        <p:blipFill>
          <a:blip r:embed="rId6"/>
          <a:stretch>
            <a:fillRect/>
          </a:stretch>
        </p:blipFill>
        <p:spPr>
          <a:xfrm>
            <a:off x="0" y="2071678"/>
            <a:ext cx="5476913" cy="3286147"/>
          </a:xfrm>
        </p:spPr>
      </p:pic>
      <p:pic>
        <p:nvPicPr>
          <p:cNvPr id="17" name="15 Marcador de posición de imagen" descr="recepción credencial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68" y="3843328"/>
            <a:ext cx="4572032" cy="274321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sp>
        <p:nvSpPr>
          <p:cNvPr id="15" name="14 CuadroTexto"/>
          <p:cNvSpPr txBox="1"/>
          <p:nvPr/>
        </p:nvSpPr>
        <p:spPr>
          <a:xfrm>
            <a:off x="0" y="5903893"/>
            <a:ext cx="4786314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COLOCACIÓN DE PRIMERA PIEDRA</a:t>
            </a:r>
            <a:endParaRPr lang="es-ES" sz="28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241</TotalTime>
  <Words>929</Words>
  <Application>Microsoft Office PowerPoint</Application>
  <PresentationFormat>Presentación en pantalla (4:3)</PresentationFormat>
  <Paragraphs>187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alexis talaverano vargas</dc:creator>
  <cp:lastModifiedBy>CEVA</cp:lastModifiedBy>
  <cp:revision>26</cp:revision>
  <dcterms:created xsi:type="dcterms:W3CDTF">2018-08-04T17:37:22Z</dcterms:created>
  <dcterms:modified xsi:type="dcterms:W3CDTF">2018-12-22T07:21:07Z</dcterms:modified>
</cp:coreProperties>
</file>